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65" r:id="rId8"/>
    <p:sldId id="267" r:id="rId9"/>
    <p:sldId id="259" r:id="rId10"/>
    <p:sldId id="261" r:id="rId11"/>
    <p:sldId id="260" r:id="rId12"/>
    <p:sldId id="262" r:id="rId13"/>
    <p:sldId id="263" r:id="rId14"/>
    <p:sldId id="276" r:id="rId15"/>
    <p:sldId id="277" r:id="rId16"/>
    <p:sldId id="278" r:id="rId17"/>
    <p:sldId id="268" r:id="rId18"/>
    <p:sldId id="269" r:id="rId19"/>
    <p:sldId id="270" r:id="rId20"/>
    <p:sldId id="271" r:id="rId21"/>
    <p:sldId id="273" r:id="rId22"/>
    <p:sldId id="272" r:id="rId23"/>
    <p:sldId id="274" r:id="rId24"/>
    <p:sldId id="275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A0253B-BF3E-4D6E-A310-F0D004BD514B}" v="72" dt="2024-08-29T19:16:33.4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8934" autoAdjust="0"/>
  </p:normalViewPr>
  <p:slideViewPr>
    <p:cSldViewPr snapToGrid="0">
      <p:cViewPr varScale="1">
        <p:scale>
          <a:sx n="59" d="100"/>
          <a:sy n="59" d="100"/>
        </p:scale>
        <p:origin x="972" y="60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8/29/2024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69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09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24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2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72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74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51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45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6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pPr algn="ctr"/>
            <a:r>
              <a:rPr lang="en-US" dirty="0"/>
              <a:t>Basic analysis of NYC car accidents data from January until august 2020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Unsafe speed is a factor in just over a quarter (25.9%) of fatal crashes. Traffic control disregard contributes approximately 12.5%, while driver inattention/distraction accounts for nearly 10%.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For injury crashes, driver inattention/distraction is the leading factor, contributing just over a third (33.47%). The second most common contributing factor is failure to yield right of way, at 11.83%.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200" dirty="0">
              <a:latin typeface="Montserrat Light" panose="00000400000000000000" pitchFamily="50" charset="0"/>
            </a:endParaRP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</p:spTree>
    <p:extLst>
      <p:ext uri="{BB962C8B-B14F-4D97-AF65-F5344CB8AC3E}">
        <p14:creationId xmlns:p14="http://schemas.microsoft.com/office/powerpoint/2010/main" val="125794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In the next slide, a map shows the locations of crashes in Brooklyn and Queens with contributing factors from the top 10 previously listed.</a:t>
            </a: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</p:spTree>
    <p:extLst>
      <p:ext uri="{BB962C8B-B14F-4D97-AF65-F5344CB8AC3E}">
        <p14:creationId xmlns:p14="http://schemas.microsoft.com/office/powerpoint/2010/main" val="377119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  <p:pic>
        <p:nvPicPr>
          <p:cNvPr id="4" name="Picture 3" descr="A map of different colored circles&#10;&#10;Description automatically generated">
            <a:extLst>
              <a:ext uri="{FF2B5EF4-FFF2-40B4-BE49-F238E27FC236}">
                <a16:creationId xmlns:a16="http://schemas.microsoft.com/office/drawing/2014/main" id="{0DB0F3F2-89F2-CD03-AA9A-F099FC6C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25285"/>
            <a:ext cx="8572500" cy="59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25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  <p:pic>
        <p:nvPicPr>
          <p:cNvPr id="4" name="Picture 3" descr="A map of different colored circles&#10;&#10;Description automatically generated">
            <a:extLst>
              <a:ext uri="{FF2B5EF4-FFF2-40B4-BE49-F238E27FC236}">
                <a16:creationId xmlns:a16="http://schemas.microsoft.com/office/drawing/2014/main" id="{0DB0F3F2-89F2-CD03-AA9A-F099FC6C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25285"/>
            <a:ext cx="8572500" cy="5932713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A1DE18-19B5-227B-2295-559E90F6C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25284"/>
            <a:ext cx="8572500" cy="593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 Frequency by Day of the Week</a:t>
            </a:r>
          </a:p>
        </p:txBody>
      </p:sp>
      <p:pic>
        <p:nvPicPr>
          <p:cNvPr id="8" name="Picture 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A255A4D7-1721-4AFC-583E-A18792F0F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14400"/>
            <a:ext cx="85725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9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Crashes by Month</a:t>
            </a:r>
          </a:p>
        </p:txBody>
      </p:sp>
      <p:pic>
        <p:nvPicPr>
          <p:cNvPr id="10" name="Picture 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D11261C5-EB49-1672-04C7-276466B3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36171"/>
            <a:ext cx="8572500" cy="59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76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Crashes by Location in NYC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388242B9-E5ED-DF80-394E-8B22A862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47056"/>
            <a:ext cx="8572500" cy="59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37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Crashes by Location in NYC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388242B9-E5ED-DF80-394E-8B22A862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47056"/>
            <a:ext cx="8572500" cy="5910943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C7E2DA07-6FF6-188D-6A23-5B1384DF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023256"/>
            <a:ext cx="8572500" cy="58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00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Crashes by Location in NYC</a:t>
            </a: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388242B9-E5ED-DF80-394E-8B22A8629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47056"/>
            <a:ext cx="8572500" cy="5910943"/>
          </a:xfrm>
          <a:prstGeom prst="rect">
            <a:avLst/>
          </a:prstGeom>
        </p:spPr>
      </p:pic>
      <p:pic>
        <p:nvPicPr>
          <p:cNvPr id="10" name="Picture 9" descr="A map of the united states&#10;&#10;Description automatically generated">
            <a:extLst>
              <a:ext uri="{FF2B5EF4-FFF2-40B4-BE49-F238E27FC236}">
                <a16:creationId xmlns:a16="http://schemas.microsoft.com/office/drawing/2014/main" id="{C7E2DA07-6FF6-188D-6A23-5B1384DF2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0" y="1023256"/>
            <a:ext cx="8572500" cy="5834743"/>
          </a:xfrm>
          <a:prstGeom prst="rect">
            <a:avLst/>
          </a:prstGeom>
        </p:spPr>
      </p:pic>
      <p:pic>
        <p:nvPicPr>
          <p:cNvPr id="4" name="Picture 3" descr="A map of the city&#10;&#10;Description automatically generated">
            <a:extLst>
              <a:ext uri="{FF2B5EF4-FFF2-40B4-BE49-F238E27FC236}">
                <a16:creationId xmlns:a16="http://schemas.microsoft.com/office/drawing/2014/main" id="{B13D8C21-8BF2-44F4-0E82-BA2A04CAE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" y="936170"/>
            <a:ext cx="8572500" cy="59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8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Crashes by Location in NYC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BB7879-909B-3A3B-EB04-0A3E2E65C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47056"/>
            <a:ext cx="8572500" cy="59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70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en-US" sz="2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3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Road Users Injuries and Fatalities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ED8796F-17D6-6731-04EF-36AAEA0E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3617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9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Road Users Injuries and Fatalities</a:t>
            </a:r>
          </a:p>
        </p:txBody>
      </p:sp>
      <p:sp>
        <p:nvSpPr>
          <p:cNvPr id="3" name="Subtitle 10">
            <a:extLst>
              <a:ext uri="{FF2B5EF4-FFF2-40B4-BE49-F238E27FC236}">
                <a16:creationId xmlns:a16="http://schemas.microsoft.com/office/drawing/2014/main" id="{5F6C47C4-7DF7-2E1D-BF28-B41359EA5225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en-US" sz="2200" dirty="0">
              <a:latin typeface="Montserrat Light" panose="00000400000000000000" pitchFamily="50" charset="0"/>
            </a:endParaRPr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56AB9E86-873A-E8C3-B090-04F9C6197968}"/>
              </a:ext>
            </a:extLst>
          </p:cNvPr>
          <p:cNvSpPr txBox="1">
            <a:spLocks/>
          </p:cNvSpPr>
          <p:nvPr/>
        </p:nvSpPr>
        <p:spPr>
          <a:xfrm>
            <a:off x="1519973" y="11404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27,448 people were injured and 144 were killed in the discussed period. The following table shows percentages based on the pie charts:</a:t>
            </a:r>
          </a:p>
          <a:p>
            <a:pPr>
              <a:lnSpc>
                <a:spcPct val="160000"/>
              </a:lnSpc>
            </a:pPr>
            <a:endParaRPr lang="en-US" sz="2200" dirty="0">
              <a:latin typeface="Montserrat Light" panose="00000400000000000000" pitchFamily="50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51539AB-CA45-E786-F5D9-A01FE4B92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75833"/>
              </p:ext>
            </p:extLst>
          </p:nvPr>
        </p:nvGraphicFramePr>
        <p:xfrm>
          <a:off x="2029624" y="2957773"/>
          <a:ext cx="8127999" cy="3667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5511903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82080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08024574"/>
                    </a:ext>
                  </a:extLst>
                </a:gridCol>
              </a:tblGrid>
              <a:tr h="916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Road user type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% of injuries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% of fatalities</a:t>
                      </a:r>
                      <a:endParaRPr lang="en-IL" sz="1800" dirty="0"/>
                    </a:p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67452"/>
                  </a:ext>
                </a:extLst>
              </a:tr>
              <a:tr h="916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Motorist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73.14% </a:t>
                      </a:r>
                      <a:endParaRPr lang="en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Montserrat Light" panose="00000400000000000000" pitchFamily="50" charset="0"/>
                        </a:rPr>
                        <a:t>54.86% </a:t>
                      </a:r>
                      <a:endParaRPr lang="en-I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156"/>
                  </a:ext>
                </a:extLst>
              </a:tr>
              <a:tr h="916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Pedestrian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14.93% </a:t>
                      </a:r>
                      <a:endParaRPr lang="en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Montserrat Light" panose="00000400000000000000" pitchFamily="50" charset="0"/>
                        </a:rPr>
                        <a:t>38.88% </a:t>
                      </a:r>
                      <a:endParaRPr lang="en-I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49637"/>
                  </a:ext>
                </a:extLst>
              </a:tr>
              <a:tr h="9168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Cyclist</a:t>
                      </a:r>
                      <a:endParaRPr lang="en-IL" dirty="0"/>
                    </a:p>
                    <a:p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ontserrat Light" panose="00000400000000000000" pitchFamily="50" charset="0"/>
                          <a:ea typeface="+mn-ea"/>
                          <a:cs typeface="+mn-cs"/>
                        </a:rPr>
                        <a:t>11.92% </a:t>
                      </a:r>
                      <a:endParaRPr lang="en-IL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Montserrat Light" panose="00000400000000000000" pitchFamily="50" charset="0"/>
                        </a:rPr>
                        <a:t>6.25% </a:t>
                      </a:r>
                      <a:endParaRPr lang="en-IL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278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02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Crashes by Vehicle Type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4E571BE-E670-9382-A291-202019DE9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947058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49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endParaRPr lang="en-US" sz="2200" b="1" dirty="0">
              <a:latin typeface="Montserrat Light" panose="00000400000000000000" pitchFamily="50" charset="0"/>
            </a:endParaRPr>
          </a:p>
        </p:txBody>
      </p:sp>
      <p:sp>
        <p:nvSpPr>
          <p:cNvPr id="3" name="Subtitle 10">
            <a:extLst>
              <a:ext uri="{FF2B5EF4-FFF2-40B4-BE49-F238E27FC236}">
                <a16:creationId xmlns:a16="http://schemas.microsoft.com/office/drawing/2014/main" id="{E3BB1F10-797D-7BC7-A73F-A659F6D29ABA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Some ideas for further analysis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Montserrat Light" panose="00000400000000000000" pitchFamily="50" charset="0"/>
              </a:rPr>
              <a:t>Analyze car accidents frequency and severity during holidays / bank holidays 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Montserrat Light" panose="00000400000000000000" pitchFamily="50" charset="0"/>
              </a:rPr>
              <a:t>Check for correlation between vehicle type and crash severity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Montserrat Light" panose="00000400000000000000" pitchFamily="50" charset="0"/>
              </a:rPr>
              <a:t>Analyze specific streets and locations </a:t>
            </a:r>
          </a:p>
          <a:p>
            <a:pPr>
              <a:lnSpc>
                <a:spcPct val="160000"/>
              </a:lnSpc>
            </a:pPr>
            <a:r>
              <a:rPr lang="en-US" sz="2200" dirty="0">
                <a:latin typeface="Montserrat Light" panose="00000400000000000000" pitchFamily="50" charset="0"/>
              </a:rPr>
              <a:t>Etc.</a:t>
            </a:r>
          </a:p>
          <a:p>
            <a:pPr>
              <a:lnSpc>
                <a:spcPct val="160000"/>
              </a:lnSpc>
            </a:pPr>
            <a:endParaRPr lang="en-US" sz="2200" dirty="0">
              <a:latin typeface="Montserrat Light" panose="00000400000000000000" pitchFamily="50" charset="0"/>
            </a:endParaRPr>
          </a:p>
          <a:p>
            <a:pPr>
              <a:lnSpc>
                <a:spcPct val="160000"/>
              </a:lnSpc>
            </a:pPr>
            <a:endParaRPr lang="en-US" sz="2200" dirty="0">
              <a:latin typeface="Montserrat Light" panose="00000400000000000000" pitchFamily="50" charset="0"/>
            </a:endParaRPr>
          </a:p>
          <a:p>
            <a:pPr>
              <a:lnSpc>
                <a:spcPct val="160000"/>
              </a:lnSpc>
            </a:pPr>
            <a:endParaRPr lang="en-US" sz="2200" dirty="0">
              <a:latin typeface="Montserrat Light" panose="00000400000000000000" pitchFamily="50" charset="0"/>
            </a:endParaRPr>
          </a:p>
          <a:p>
            <a:pPr>
              <a:lnSpc>
                <a:spcPct val="160000"/>
              </a:lnSpc>
            </a:pPr>
            <a:endParaRPr lang="en-US" sz="2200" dirty="0">
              <a:latin typeface="Montserrat Light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005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In 2020, NYC recorded a total of 74,881 crashes. Among these, 20,421 (27.27%) involved injuries, and 135 (0.18%) were fatal. In total, 27,448 people were injured and 144 were killed. Most crashes occurred in Brooklyn (30.35%) and Queens (27.36%), followed by the Bronx (17.82%),Manhattan (14.94%) and Staten Island (3.45%), with approximately 6% having an unreported location. The number of crashes peaked in January and February, with the highest frequency at 4 PM. Notably, the "rush hour" for crashes involving injuries or fatalities was at 6 PM (see next slide).</a:t>
            </a:r>
          </a:p>
        </p:txBody>
      </p:sp>
    </p:spTree>
    <p:extLst>
      <p:ext uri="{BB962C8B-B14F-4D97-AF65-F5344CB8AC3E}">
        <p14:creationId xmlns:p14="http://schemas.microsoft.com/office/powerpoint/2010/main" val="1546910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en-US" sz="2200" dirty="0">
              <a:latin typeface="Montserrat Light" panose="00000400000000000000" pitchFamily="50" charset="0"/>
            </a:endParaRP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 Frequency by Time of 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27370-2962-A20B-3DA2-A334ADF94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988082"/>
            <a:ext cx="8572500" cy="58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2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The correlation between the crash severity (non injury, injury, fatal) and the time of day was investigated. The Pearson correlation coefficient was found to be 0.054 (and P-value: 7.116e-49), suggesting very weak positive correlation between the two.</a:t>
            </a: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Crash Frequency by Time of Day</a:t>
            </a:r>
          </a:p>
        </p:txBody>
      </p:sp>
    </p:spTree>
    <p:extLst>
      <p:ext uri="{BB962C8B-B14F-4D97-AF65-F5344CB8AC3E}">
        <p14:creationId xmlns:p14="http://schemas.microsoft.com/office/powerpoint/2010/main" val="4211304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endParaRPr lang="en-US" sz="2200" dirty="0">
              <a:latin typeface="Montserrat Light" panose="00000400000000000000" pitchFamily="50" charset="0"/>
            </a:endParaRPr>
          </a:p>
        </p:txBody>
      </p:sp>
      <p:pic>
        <p:nvPicPr>
          <p:cNvPr id="9" name="Picture 8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0120A04F-CCA2-2BDC-7C1B-9E4E8DD5E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88" y="1697"/>
            <a:ext cx="9909624" cy="68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2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The most common contributing factors are presented below.</a:t>
            </a: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0A6A1-F3A2-076A-54E1-C8B54557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07" y="1555266"/>
            <a:ext cx="8581126" cy="528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The most common contributing factors for injury</a:t>
            </a:r>
            <a:r>
              <a:rPr lang="en-US" sz="2200" b="1" dirty="0">
                <a:latin typeface="Montserrat Light" panose="00000400000000000000" pitchFamily="50" charset="0"/>
              </a:rPr>
              <a:t> </a:t>
            </a:r>
            <a:r>
              <a:rPr lang="en-US" sz="2200" dirty="0">
                <a:latin typeface="Montserrat Light" panose="00000400000000000000" pitchFamily="50" charset="0"/>
              </a:rPr>
              <a:t>crashes are</a:t>
            </a: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0A6A1-F3A2-076A-54E1-C8B54557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07" y="1555266"/>
            <a:ext cx="8581126" cy="5285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627481-482A-BC72-71D0-9DCA9CEF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607" y="1591831"/>
            <a:ext cx="8581125" cy="52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FB675E-0DB3-B087-069C-897987D6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Subtitle 10">
            <a:extLst>
              <a:ext uri="{FF2B5EF4-FFF2-40B4-BE49-F238E27FC236}">
                <a16:creationId xmlns:a16="http://schemas.microsoft.com/office/drawing/2014/main" id="{E84F8FF2-C080-E31C-4EA3-8B7E196CC68D}"/>
              </a:ext>
            </a:extLst>
          </p:cNvPr>
          <p:cNvSpPr txBox="1">
            <a:spLocks/>
          </p:cNvSpPr>
          <p:nvPr/>
        </p:nvSpPr>
        <p:spPr>
          <a:xfrm>
            <a:off x="1367573" y="988083"/>
            <a:ext cx="9144000" cy="528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US" sz="2200" dirty="0">
                <a:latin typeface="Montserrat Light" panose="00000400000000000000" pitchFamily="50" charset="0"/>
              </a:rPr>
              <a:t>And the most common contributing factors for fatal</a:t>
            </a:r>
            <a:r>
              <a:rPr lang="en-US" sz="2200" b="1" dirty="0">
                <a:latin typeface="Montserrat Light" panose="00000400000000000000" pitchFamily="50" charset="0"/>
              </a:rPr>
              <a:t> </a:t>
            </a:r>
            <a:r>
              <a:rPr lang="en-US" sz="2200" dirty="0">
                <a:latin typeface="Montserrat Light" panose="00000400000000000000" pitchFamily="50" charset="0"/>
              </a:rPr>
              <a:t>crashes are</a:t>
            </a:r>
          </a:p>
        </p:txBody>
      </p:sp>
      <p:sp>
        <p:nvSpPr>
          <p:cNvPr id="2" name="Subtitle 10">
            <a:extLst>
              <a:ext uri="{FF2B5EF4-FFF2-40B4-BE49-F238E27FC236}">
                <a16:creationId xmlns:a16="http://schemas.microsoft.com/office/drawing/2014/main" id="{E7B2BBCD-657B-FF00-D68E-2ACAE00F86F5}"/>
              </a:ext>
            </a:extLst>
          </p:cNvPr>
          <p:cNvSpPr txBox="1">
            <a:spLocks/>
          </p:cNvSpPr>
          <p:nvPr/>
        </p:nvSpPr>
        <p:spPr>
          <a:xfrm>
            <a:off x="1367573" y="420900"/>
            <a:ext cx="9144000" cy="11343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en-US" sz="2200" b="1" u="sng" dirty="0">
                <a:latin typeface="Montserrat Light" panose="00000400000000000000" pitchFamily="50" charset="0"/>
              </a:rPr>
              <a:t>Contributing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1F9F-FB73-9D8C-CCC8-C69FF1BD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6" y="1643280"/>
            <a:ext cx="7964046" cy="51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5901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38780d-7b8b-4e05-bf3b-58a75e05132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3682ABEE75C54A90B860F54E1897A9" ma:contentTypeVersion="11" ma:contentTypeDescription="Create a new document." ma:contentTypeScope="" ma:versionID="71420edab2429bd684a9ad3a92a2e574">
  <xsd:schema xmlns:xsd="http://www.w3.org/2001/XMLSchema" xmlns:xs="http://www.w3.org/2001/XMLSchema" xmlns:p="http://schemas.microsoft.com/office/2006/metadata/properties" xmlns:ns3="bd38780d-7b8b-4e05-bf3b-58a75e051329" xmlns:ns4="4f4e90f4-45da-4043-8d93-c123e4293d02" targetNamespace="http://schemas.microsoft.com/office/2006/metadata/properties" ma:root="true" ma:fieldsID="d5b4701a09e69ee024e22ba1da36efc3" ns3:_="" ns4:_="">
    <xsd:import namespace="bd38780d-7b8b-4e05-bf3b-58a75e051329"/>
    <xsd:import namespace="4f4e90f4-45da-4043-8d93-c123e4293d02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8780d-7b8b-4e05-bf3b-58a75e05132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e90f4-45da-4043-8d93-c123e4293d02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4f4e90f4-45da-4043-8d93-c123e4293d02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bd38780d-7b8b-4e05-bf3b-58a75e051329"/>
  </ds:schemaRefs>
</ds:datastoreItem>
</file>

<file path=customXml/itemProps2.xml><?xml version="1.0" encoding="utf-8"?>
<ds:datastoreItem xmlns:ds="http://schemas.openxmlformats.org/officeDocument/2006/customXml" ds:itemID="{CB2EB30D-7931-4198-A5A3-56358960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8780d-7b8b-4e05-bf3b-58a75e051329"/>
    <ds:schemaRef ds:uri="4f4e90f4-45da-4043-8d93-c123e4293d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{1FEC1127-7809-466C-BF4B-64173037F9B5}tf67328976_win32</Template>
  <TotalTime>638</TotalTime>
  <Words>486</Words>
  <Application>Microsoft Office PowerPoint</Application>
  <PresentationFormat>Widescreen</PresentationFormat>
  <Paragraphs>79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Montserrat Light</vt:lpstr>
      <vt:lpstr>Tenorite</vt:lpstr>
      <vt:lpstr>Custom</vt:lpstr>
      <vt:lpstr>Basic analysis of NYC car accidents data from January until august 2020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analysis of NYC car accidents from January until august 2020</dc:title>
  <dc:creator>Ori Chamo</dc:creator>
  <cp:lastModifiedBy>Ori Chamo</cp:lastModifiedBy>
  <cp:revision>2</cp:revision>
  <dcterms:created xsi:type="dcterms:W3CDTF">2024-08-29T08:36:19Z</dcterms:created>
  <dcterms:modified xsi:type="dcterms:W3CDTF">2024-08-29T19:34:55Z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0x010100C73682ABEE75C54A90B860F54E1897A9</vt:lpwstr>
  </property>
  <property fmtid="{D5CDD505-2E9C-101B-9397-08002B2CF9AE}" pid="3" name="MediaServiceImageTags">
    <vt:lpwstr/>
  </property>
</Properties>
</file>